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71" r:id="rId8"/>
    <p:sldId id="261" r:id="rId9"/>
    <p:sldId id="269" r:id="rId10"/>
    <p:sldId id="268" r:id="rId11"/>
    <p:sldId id="270" r:id="rId12"/>
    <p:sldId id="262" r:id="rId13"/>
    <p:sldId id="263" r:id="rId14"/>
    <p:sldId id="265" r:id="rId15"/>
    <p:sldId id="266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he Seasons Italics" panose="020B0604020202020204" charset="0"/>
      <p:regular r:id="rId21"/>
    </p:embeddedFont>
    <p:embeddedFont>
      <p:font typeface="Snap ITC" panose="04040A07060A02020202" pitchFamily="82" charset="0"/>
      <p:regular r:id="rId22"/>
    </p:embeddedFont>
    <p:embeddedFont>
      <p:font typeface="Sitka Text" panose="02000505000000020004" pitchFamily="2" charset="0"/>
      <p:regular r:id="rId23"/>
      <p:bold r:id="rId24"/>
      <p:italic r:id="rId25"/>
      <p:boldItalic r:id="rId26"/>
    </p:embeddedFont>
    <p:embeddedFont>
      <p:font typeface="Montserrat" panose="020B0604020202020204" charset="-52"/>
      <p:regular r:id="rId27"/>
    </p:embeddedFont>
    <p:embeddedFont>
      <p:font typeface="Montserrat Classic" panose="020B0604020202020204" charset="0"/>
      <p:regular r:id="rId28"/>
    </p:embeddedFont>
    <p:embeddedFont>
      <p:font typeface="The Seasons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Помірний стиль 4 –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63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3.svg>
</file>

<file path=ppt/media/image4.jpeg>
</file>

<file path=ppt/media/image5.png>
</file>

<file path=ppt/media/image5.sv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5555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933527" y="67246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uk-UA" sz="2100" dirty="0" smtClean="0">
                <a:solidFill>
                  <a:srgbClr val="FFFFFF"/>
                </a:solidFill>
                <a:latin typeface="Montserrat"/>
              </a:rPr>
              <a:t>Дата</a:t>
            </a:r>
            <a:endParaRPr lang="en-US" sz="210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91181" y="672465"/>
            <a:ext cx="613447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PORTFOLIO</a:t>
            </a:r>
          </a:p>
        </p:txBody>
      </p:sp>
      <p:sp>
        <p:nvSpPr>
          <p:cNvPr id="10" name="Freeform 10"/>
          <p:cNvSpPr/>
          <p:nvPr/>
        </p:nvSpPr>
        <p:spPr>
          <a:xfrm>
            <a:off x="13944600" y="1372876"/>
            <a:ext cx="1569395" cy="1569395"/>
          </a:xfrm>
          <a:custGeom>
            <a:avLst/>
            <a:gdLst/>
            <a:ahLst/>
            <a:cxnLst/>
            <a:rect l="l" t="t" r="r" b="b"/>
            <a:pathLst>
              <a:path w="1569395" h="1569395">
                <a:moveTo>
                  <a:pt x="0" y="0"/>
                </a:moveTo>
                <a:lnTo>
                  <a:pt x="1569395" y="0"/>
                </a:lnTo>
                <a:lnTo>
                  <a:pt x="1569395" y="1569395"/>
                </a:lnTo>
                <a:lnTo>
                  <a:pt x="0" y="15693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693174" y="1562741"/>
            <a:ext cx="14478000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uk-UA" sz="8000" dirty="0" smtClean="0">
                <a:solidFill>
                  <a:srgbClr val="FFFFFF"/>
                </a:solidFill>
                <a:latin typeface="The Seasons Italics"/>
              </a:rPr>
              <a:t>Історія Ромео  Монтеккі </a:t>
            </a:r>
          </a:p>
          <a:p>
            <a:pPr algn="ctr"/>
            <a:r>
              <a:rPr lang="uk-UA" sz="8000" dirty="0" smtClean="0">
                <a:solidFill>
                  <a:srgbClr val="FFFFFF"/>
                </a:solidFill>
                <a:latin typeface="The Seasons Italics"/>
              </a:rPr>
              <a:t>або Джульєтти Капулетті</a:t>
            </a:r>
          </a:p>
          <a:p>
            <a:pPr algn="ctr"/>
            <a:r>
              <a:rPr lang="uk-UA" sz="8000" dirty="0" smtClean="0">
                <a:solidFill>
                  <a:srgbClr val="FFFFFF"/>
                </a:solidFill>
                <a:latin typeface="Snap ITC" panose="04040A07060A02020202" pitchFamily="82" charset="0"/>
              </a:rPr>
              <a:t>(за трагедією В.Шекспіра «Ромео і Джульєтта»)</a:t>
            </a:r>
            <a:endParaRPr lang="en-US" sz="8000" dirty="0">
              <a:solidFill>
                <a:srgbClr val="FFFFFF"/>
              </a:solidFill>
              <a:latin typeface="Snap ITC" panose="04040A07060A02020202" pitchFamily="82" charset="0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6497817" y="6949552"/>
            <a:ext cx="5292366" cy="1470548"/>
            <a:chOff x="0" y="0"/>
            <a:chExt cx="812800" cy="1624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162494"/>
            </a:xfrm>
            <a:custGeom>
              <a:avLst/>
              <a:gdLst/>
              <a:ahLst/>
              <a:cxnLst/>
              <a:rect l="l" t="t" r="r" b="b"/>
              <a:pathLst>
                <a:path w="812800" h="162494">
                  <a:moveTo>
                    <a:pt x="406400" y="0"/>
                  </a:moveTo>
                  <a:cubicBezTo>
                    <a:pt x="181951" y="0"/>
                    <a:pt x="0" y="36376"/>
                    <a:pt x="0" y="81247"/>
                  </a:cubicBezTo>
                  <a:cubicBezTo>
                    <a:pt x="0" y="126118"/>
                    <a:pt x="181951" y="162494"/>
                    <a:pt x="406400" y="162494"/>
                  </a:cubicBezTo>
                  <a:cubicBezTo>
                    <a:pt x="630849" y="162494"/>
                    <a:pt x="812800" y="126118"/>
                    <a:pt x="812800" y="81247"/>
                  </a:cubicBezTo>
                  <a:cubicBezTo>
                    <a:pt x="812800" y="3637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-22866"/>
              <a:ext cx="660400" cy="170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645941" y="7268368"/>
            <a:ext cx="699611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3"/>
              </a:lnSpc>
            </a:pPr>
            <a:r>
              <a:rPr lang="uk-UA" sz="2166" dirty="0" smtClean="0">
                <a:solidFill>
                  <a:srgbClr val="FFFFFF"/>
                </a:solidFill>
                <a:latin typeface="Montserrat"/>
              </a:rPr>
              <a:t>Автор/ка презентації</a:t>
            </a:r>
            <a:r>
              <a:rPr lang="en-US" sz="2166" dirty="0" smtClean="0">
                <a:solidFill>
                  <a:srgbClr val="FFFFFF"/>
                </a:solidFill>
                <a:latin typeface="Montserrat"/>
              </a:rPr>
              <a:t>:</a:t>
            </a:r>
            <a:endParaRPr lang="uk-UA" sz="2166" dirty="0" smtClean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3033"/>
              </a:lnSpc>
            </a:pPr>
            <a:endParaRPr lang="uk-UA" sz="2166" dirty="0" smtClean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3033"/>
              </a:lnSpc>
            </a:pPr>
            <a:r>
              <a:rPr lang="uk-UA" sz="2166" dirty="0" smtClean="0">
                <a:solidFill>
                  <a:srgbClr val="FFFFFF"/>
                </a:solidFill>
                <a:latin typeface="Montserrat"/>
              </a:rPr>
              <a:t>Клас</a:t>
            </a:r>
            <a:endParaRPr lang="en-US" sz="2166" dirty="0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63" b="-36966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МОЯ ІСТОРІЯ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297136" y="4207775"/>
            <a:ext cx="11241005" cy="4923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5"/>
              </a:lnSpc>
            </a:pPr>
            <a:r>
              <a:rPr lang="uk-UA" sz="4105" dirty="0" smtClean="0">
                <a:solidFill>
                  <a:srgbClr val="FFFFFF"/>
                </a:solidFill>
                <a:latin typeface="The Seasons Italics"/>
              </a:rPr>
              <a:t>Тут буде текст історії</a:t>
            </a:r>
            <a:endParaRPr lang="en-US" sz="4105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47800" y="1998598"/>
            <a:ext cx="16154399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77"/>
              </a:lnSpc>
            </a:pP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Напишіть історію 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Ромео</a:t>
            </a:r>
            <a:r>
              <a:rPr lang="uk-UA" sz="6000" dirty="0" smtClean="0">
                <a:solidFill>
                  <a:srgbClr val="FFFFFF"/>
                </a:solidFill>
                <a:latin typeface="Sitka Text" panose="02000505000000020004" pitchFamily="2" charset="0"/>
              </a:rPr>
              <a:t>/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Джульєтти 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від </a:t>
            </a:r>
            <a:r>
              <a:rPr lang="uk-UA" sz="6000" dirty="0" smtClean="0">
                <a:solidFill>
                  <a:srgbClr val="FFFFFF"/>
                </a:solidFill>
                <a:latin typeface="Sitka Text" panose="02000505000000020004" pitchFamily="2" charset="0"/>
              </a:rPr>
              <a:t>1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 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особи</a:t>
            </a:r>
            <a:endParaRPr lang="en-US" sz="6000" dirty="0">
              <a:solidFill>
                <a:srgbClr val="FFFFFF"/>
              </a:solidFill>
              <a:latin typeface="The Seasons Italics"/>
            </a:endParaRPr>
          </a:p>
        </p:txBody>
      </p:sp>
    </p:spTree>
    <p:extLst>
      <p:ext uri="{BB962C8B-B14F-4D97-AF65-F5344CB8AC3E}">
        <p14:creationId xmlns:p14="http://schemas.microsoft.com/office/powerpoint/2010/main" val="191559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63" b="-36966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ЦІКАВІ ФАКТИ </a:t>
            </a:r>
            <a:r>
              <a:rPr lang="uk-UA" sz="3200" b="1" spc="239" dirty="0" smtClean="0">
                <a:solidFill>
                  <a:srgbClr val="FFC000"/>
                </a:solidFill>
                <a:latin typeface="Montserrat"/>
              </a:rPr>
              <a:t>(на вибір)</a:t>
            </a:r>
            <a:endParaRPr lang="en-US" sz="3200" b="1" spc="239" dirty="0">
              <a:solidFill>
                <a:srgbClr val="FFC000"/>
              </a:solidFill>
              <a:latin typeface="Montserra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352621" y="4863068"/>
            <a:ext cx="11241005" cy="4923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5"/>
              </a:lnSpc>
            </a:pPr>
            <a:r>
              <a:rPr lang="uk-UA" sz="4105" dirty="0" smtClean="0">
                <a:solidFill>
                  <a:srgbClr val="FFFFFF"/>
                </a:solidFill>
                <a:latin typeface="The Seasons Italics"/>
              </a:rPr>
              <a:t>Тут буде текст</a:t>
            </a:r>
            <a:endParaRPr lang="en-US" sz="4105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61344" y="1470436"/>
            <a:ext cx="16154399" cy="1641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77"/>
              </a:lnSpc>
            </a:pP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Знайдіть цікаві факти, </a:t>
            </a:r>
            <a:r>
              <a:rPr lang="uk-UA" sz="6000" dirty="0" err="1" smtClean="0">
                <a:solidFill>
                  <a:srgbClr val="FFFFFF"/>
                </a:solidFill>
                <a:latin typeface="The Seasons Italics"/>
              </a:rPr>
              <a:t>пов</a:t>
            </a:r>
            <a:r>
              <a:rPr lang="en-US" sz="6000" dirty="0" smtClean="0">
                <a:solidFill>
                  <a:srgbClr val="FFFFFF"/>
                </a:solidFill>
                <a:latin typeface="The Seasons Italics"/>
              </a:rPr>
              <a:t>’</a:t>
            </a:r>
            <a:r>
              <a:rPr lang="uk-UA" sz="6000" dirty="0" err="1" smtClean="0">
                <a:solidFill>
                  <a:srgbClr val="FFFFFF"/>
                </a:solidFill>
                <a:latin typeface="The Seasons Italics"/>
              </a:rPr>
              <a:t>язані</a:t>
            </a:r>
            <a:r>
              <a:rPr lang="uk-UA" sz="6000" dirty="0" smtClean="0">
                <a:solidFill>
                  <a:srgbClr val="FFFFFF"/>
                </a:solidFill>
                <a:latin typeface="The Seasons Italics"/>
              </a:rPr>
              <a:t> з історією Ромео і Джульєтти</a:t>
            </a:r>
            <a:endParaRPr lang="en-US" sz="6000" dirty="0">
              <a:solidFill>
                <a:srgbClr val="FFFFFF"/>
              </a:solidFill>
              <a:latin typeface="The Seasons Italics"/>
            </a:endParaRPr>
          </a:p>
        </p:txBody>
      </p:sp>
    </p:spTree>
    <p:extLst>
      <p:ext uri="{BB962C8B-B14F-4D97-AF65-F5344CB8AC3E}">
        <p14:creationId xmlns:p14="http://schemas.microsoft.com/office/powerpoint/2010/main" val="332959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000" b="-17999"/>
            </a:stretch>
          </a:blipFill>
        </p:spPr>
        <p:txBody>
          <a:bodyPr/>
          <a:lstStyle/>
          <a:p>
            <a:endParaRPr lang="uk-UA" dirty="0"/>
          </a:p>
        </p:txBody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07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Я У МИСТЕЦТВІ </a:t>
            </a:r>
            <a:r>
              <a:rPr lang="uk-UA" sz="3200" b="1" spc="239" dirty="0" smtClean="0">
                <a:solidFill>
                  <a:srgbClr val="FFC000"/>
                </a:solidFill>
                <a:latin typeface="Montserrat"/>
              </a:rPr>
              <a:t>(на вибір) </a:t>
            </a:r>
            <a:endParaRPr lang="en-US" sz="3200" b="1" spc="239" dirty="0">
              <a:solidFill>
                <a:srgbClr val="FFC000"/>
              </a:solidFill>
              <a:latin typeface="Montserrat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2339298" y="4934787"/>
            <a:ext cx="1305187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1667607" y="3404446"/>
            <a:ext cx="2648568" cy="887273"/>
            <a:chOff x="0" y="0"/>
            <a:chExt cx="485055" cy="16249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85055" cy="162494"/>
            </a:xfrm>
            <a:custGeom>
              <a:avLst/>
              <a:gdLst/>
              <a:ahLst/>
              <a:cxnLst/>
              <a:rect l="l" t="t" r="r" b="b"/>
              <a:pathLst>
                <a:path w="485055" h="162494">
                  <a:moveTo>
                    <a:pt x="242528" y="0"/>
                  </a:moveTo>
                  <a:cubicBezTo>
                    <a:pt x="108583" y="0"/>
                    <a:pt x="0" y="36376"/>
                    <a:pt x="0" y="81247"/>
                  </a:cubicBezTo>
                  <a:cubicBezTo>
                    <a:pt x="0" y="126118"/>
                    <a:pt x="108583" y="162494"/>
                    <a:pt x="242528" y="162494"/>
                  </a:cubicBezTo>
                  <a:cubicBezTo>
                    <a:pt x="376472" y="162494"/>
                    <a:pt x="485055" y="126118"/>
                    <a:pt x="485055" y="81247"/>
                  </a:cubicBezTo>
                  <a:cubicBezTo>
                    <a:pt x="485055" y="36376"/>
                    <a:pt x="376472" y="0"/>
                    <a:pt x="24252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45474" y="-32391"/>
              <a:ext cx="394107" cy="179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Montserrat"/>
                </a:rPr>
                <a:t>2021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7607" y="5596906"/>
            <a:ext cx="2648568" cy="887273"/>
            <a:chOff x="0" y="0"/>
            <a:chExt cx="485055" cy="16249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5055" cy="162494"/>
            </a:xfrm>
            <a:custGeom>
              <a:avLst/>
              <a:gdLst/>
              <a:ahLst/>
              <a:cxnLst/>
              <a:rect l="l" t="t" r="r" b="b"/>
              <a:pathLst>
                <a:path w="485055" h="162494">
                  <a:moveTo>
                    <a:pt x="242528" y="0"/>
                  </a:moveTo>
                  <a:cubicBezTo>
                    <a:pt x="108583" y="0"/>
                    <a:pt x="0" y="36376"/>
                    <a:pt x="0" y="81247"/>
                  </a:cubicBezTo>
                  <a:cubicBezTo>
                    <a:pt x="0" y="126118"/>
                    <a:pt x="108583" y="162494"/>
                    <a:pt x="242528" y="162494"/>
                  </a:cubicBezTo>
                  <a:cubicBezTo>
                    <a:pt x="376472" y="162494"/>
                    <a:pt x="485055" y="126118"/>
                    <a:pt x="485055" y="81247"/>
                  </a:cubicBezTo>
                  <a:cubicBezTo>
                    <a:pt x="485055" y="36376"/>
                    <a:pt x="376472" y="0"/>
                    <a:pt x="24252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45474" y="-32391"/>
              <a:ext cx="394107" cy="179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Montserrat"/>
                </a:rPr>
                <a:t>2022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04800" y="1998598"/>
            <a:ext cx="174498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77"/>
              </a:lnSpc>
            </a:pPr>
            <a:r>
              <a:rPr lang="uk-UA" sz="5400" dirty="0" smtClean="0">
                <a:solidFill>
                  <a:srgbClr val="FFFFFF"/>
                </a:solidFill>
                <a:latin typeface="The Seasons Italics"/>
              </a:rPr>
              <a:t>Тут місце для інформації про фільми, музику, картини тощо</a:t>
            </a:r>
            <a:endParaRPr lang="en-US" sz="5400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900713" y="3643422"/>
            <a:ext cx="10165020" cy="648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</a:pPr>
            <a:r>
              <a:rPr lang="en-US" sz="4692" dirty="0" err="1">
                <a:solidFill>
                  <a:srgbClr val="FFFFFF"/>
                </a:solidFill>
                <a:latin typeface="The Seasons"/>
              </a:rPr>
              <a:t>Larana</a:t>
            </a:r>
            <a:r>
              <a:rPr lang="en-US" sz="4692" dirty="0">
                <a:solidFill>
                  <a:srgbClr val="FFFFFF"/>
                </a:solidFill>
                <a:latin typeface="The Seasons"/>
              </a:rPr>
              <a:t> Studio | Junior Artist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900713" y="4460990"/>
            <a:ext cx="9526987" cy="75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15"/>
              </a:lnSpc>
            </a:pPr>
            <a:r>
              <a:rPr lang="en-US" sz="2153" dirty="0">
                <a:solidFill>
                  <a:srgbClr val="FFFFFF"/>
                </a:solidFill>
                <a:latin typeface="Montserrat"/>
              </a:rPr>
              <a:t>Personalize your presentation by customizing this slide as much as you want.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900713" y="5932410"/>
            <a:ext cx="10165020" cy="648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0"/>
              </a:lnSpc>
            </a:pPr>
            <a:r>
              <a:rPr lang="en-US" sz="4692">
                <a:solidFill>
                  <a:srgbClr val="FFFFFF"/>
                </a:solidFill>
                <a:latin typeface="The Seasons"/>
              </a:rPr>
              <a:t>Borcelle Studio | Freelance Artist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900713" y="6749977"/>
            <a:ext cx="9526987" cy="75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15"/>
              </a:lnSpc>
            </a:pPr>
            <a:r>
              <a:rPr lang="en-US" sz="2153">
                <a:solidFill>
                  <a:srgbClr val="FFFFFF"/>
                </a:solidFill>
                <a:latin typeface="Montserrat"/>
              </a:rPr>
              <a:t>Personalize your presentation by customizing this slide as much as you want.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1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Я У МИСТЕЦТВІ </a:t>
            </a:r>
            <a:r>
              <a:rPr lang="uk-UA" sz="3200" b="1" spc="239" dirty="0" smtClean="0">
                <a:solidFill>
                  <a:srgbClr val="FFC000"/>
                </a:solidFill>
                <a:latin typeface="Montserrat"/>
              </a:rPr>
              <a:t>(на вибір)</a:t>
            </a:r>
            <a:endParaRPr lang="en-US" sz="3200" b="1" spc="239" dirty="0">
              <a:solidFill>
                <a:srgbClr val="FFC000"/>
              </a:solidFill>
              <a:latin typeface="Montserrat"/>
            </a:endParaRP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2065038" y="2125458"/>
            <a:ext cx="4237001" cy="3062782"/>
            <a:chOff x="0" y="0"/>
            <a:chExt cx="5265420" cy="3806190"/>
          </a:xfrm>
        </p:grpSpPr>
        <p:sp>
          <p:nvSpPr>
            <p:cNvPr id="10" name="Freeform 10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4"/>
              <a:stretch>
                <a:fillRect t="-2010" b="-2010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644933" y="5654332"/>
            <a:ext cx="5077213" cy="50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"/>
              </a:lnSpc>
            </a:pPr>
            <a:r>
              <a:rPr lang="uk-UA" sz="4191" dirty="0" smtClean="0">
                <a:solidFill>
                  <a:srgbClr val="FFFFFF"/>
                </a:solidFill>
                <a:latin typeface="The Seasons Italics"/>
              </a:rPr>
              <a:t>Підпис під картиною</a:t>
            </a:r>
            <a:endParaRPr lang="en-US" sz="4191" dirty="0">
              <a:solidFill>
                <a:srgbClr val="FFFFFF"/>
              </a:solidFill>
              <a:latin typeface="The Seasons Italics"/>
            </a:endParaRP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7025499" y="2125458"/>
            <a:ext cx="4237001" cy="3062782"/>
            <a:chOff x="0" y="0"/>
            <a:chExt cx="5265420" cy="3806190"/>
          </a:xfrm>
        </p:grpSpPr>
        <p:sp>
          <p:nvSpPr>
            <p:cNvPr id="16" name="Freeform 16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5"/>
              <a:stretch>
                <a:fillRect l="-4075" r="-4075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6605393" y="5654332"/>
            <a:ext cx="5077213" cy="50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"/>
              </a:lnSpc>
            </a:pPr>
            <a:r>
              <a:rPr lang="uk-UA" sz="4191" dirty="0" smtClean="0">
                <a:solidFill>
                  <a:srgbClr val="FFFFFF"/>
                </a:solidFill>
                <a:latin typeface="The Seasons Italics"/>
              </a:rPr>
              <a:t>Підпис під </a:t>
            </a:r>
            <a:r>
              <a:rPr lang="ru-RU" sz="4191" dirty="0" smtClean="0">
                <a:solidFill>
                  <a:srgbClr val="FFFFFF"/>
                </a:solidFill>
                <a:latin typeface="The Seasons Italics"/>
              </a:rPr>
              <a:t>картиною</a:t>
            </a:r>
            <a:endParaRPr lang="ru-RU" sz="4191" dirty="0">
              <a:solidFill>
                <a:srgbClr val="FFFFFF"/>
              </a:solidFill>
              <a:latin typeface="The Seasons Italics"/>
            </a:endParaRP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985960" y="2125458"/>
            <a:ext cx="4237001" cy="3062782"/>
            <a:chOff x="0" y="0"/>
            <a:chExt cx="5265420" cy="3806190"/>
          </a:xfrm>
        </p:grpSpPr>
        <p:sp>
          <p:nvSpPr>
            <p:cNvPr id="22" name="Freeform 22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6"/>
              <a:stretch>
                <a:fillRect l="-4058" r="-4058"/>
              </a:stretch>
            </a:blip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1565854" y="5654332"/>
            <a:ext cx="5077213" cy="50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"/>
              </a:lnSpc>
            </a:pPr>
            <a:r>
              <a:rPr lang="uk-UA" sz="4191" dirty="0" smtClean="0">
                <a:solidFill>
                  <a:srgbClr val="FFFFFF"/>
                </a:solidFill>
                <a:latin typeface="The Seasons Italics"/>
              </a:rPr>
              <a:t>Підпис під </a:t>
            </a:r>
            <a:r>
              <a:rPr lang="ru-RU" sz="4191" dirty="0" smtClean="0">
                <a:solidFill>
                  <a:srgbClr val="FFFFFF"/>
                </a:solidFill>
                <a:latin typeface="The Seasons Italics"/>
              </a:rPr>
              <a:t>картиною</a:t>
            </a:r>
            <a:endParaRPr lang="ru-RU" sz="4191" dirty="0">
              <a:solidFill>
                <a:srgbClr val="FFFFFF"/>
              </a:solidFill>
              <a:latin typeface="The Seasons Italics"/>
            </a:endParaRPr>
          </a:p>
        </p:txBody>
      </p:sp>
      <p:grpSp>
        <p:nvGrpSpPr>
          <p:cNvPr id="27" name="Group 27"/>
          <p:cNvGrpSpPr/>
          <p:nvPr/>
        </p:nvGrpSpPr>
        <p:grpSpPr>
          <a:xfrm>
            <a:off x="0" y="0"/>
            <a:ext cx="724086" cy="10287000"/>
            <a:chOff x="0" y="0"/>
            <a:chExt cx="965448" cy="13716000"/>
          </a:xfrm>
        </p:grpSpPr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7">
              <a:alphaModFix amt="64000"/>
            </a:blip>
            <a:srcRect l="15634" r="78916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17580272" y="0"/>
            <a:ext cx="724086" cy="10287000"/>
            <a:chOff x="0" y="0"/>
            <a:chExt cx="965448" cy="13716000"/>
          </a:xfrm>
        </p:grpSpPr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7">
              <a:alphaModFix amt="64000"/>
            </a:blip>
            <a:srcRect l="89855" r="4695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447" y="1365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202" b="-21428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10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0" y="672465"/>
            <a:ext cx="787181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2660"/>
              </a:lnSpc>
            </a:pPr>
            <a:r>
              <a:rPr lang="uk-UA" sz="3200" b="1" spc="239" dirty="0">
                <a:solidFill>
                  <a:srgbClr val="FFFFFF"/>
                </a:solidFill>
                <a:latin typeface="Montserrat"/>
              </a:rPr>
              <a:t>РОЗДУМИ НАД ПРОЧИТАНИМ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759586" y="1582678"/>
            <a:ext cx="154686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/>
            <a:r>
              <a:rPr lang="uk-UA" sz="4000" dirty="0">
                <a:solidFill>
                  <a:srgbClr val="FFFFFF"/>
                </a:solidFill>
                <a:latin typeface="The Seasons Italics"/>
              </a:rPr>
              <a:t>Чи могли стати щасливими Ромео і Джульєтта, якби все сталося так, як передбачав брат Лоренцо?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9852" y="3941690"/>
            <a:ext cx="6048067" cy="379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3188"/>
              </a:lnSpc>
            </a:pPr>
            <a:r>
              <a:rPr lang="uk-UA" sz="2277" b="1" dirty="0">
                <a:solidFill>
                  <a:srgbClr val="FFFFFF"/>
                </a:solidFill>
                <a:latin typeface="Montserrat"/>
              </a:rPr>
              <a:t>ТВОЯ ВІДПОВІДЬ</a:t>
            </a:r>
            <a:endParaRPr lang="en-US" sz="2277" b="1" dirty="0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51708" b="-31143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11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3200" b="1" spc="239" dirty="0">
                <a:solidFill>
                  <a:srgbClr val="FFFFFF"/>
                </a:solidFill>
                <a:latin typeface="Montserrat"/>
              </a:rPr>
              <a:t>THANK YOU</a:t>
            </a:r>
            <a:r>
              <a:rPr lang="en-US" sz="3200" b="1" spc="239" dirty="0" smtClean="0">
                <a:solidFill>
                  <a:srgbClr val="FFFFFF"/>
                </a:solidFill>
                <a:latin typeface="Montserrat"/>
              </a:rPr>
              <a:t>!</a:t>
            </a: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 </a:t>
            </a:r>
            <a:r>
              <a:rPr lang="uk-UA" sz="3200" b="1" spc="239" dirty="0" smtClean="0">
                <a:solidFill>
                  <a:srgbClr val="FFC000"/>
                </a:solidFill>
                <a:latin typeface="Montserrat"/>
              </a:rPr>
              <a:t>(на вибір)</a:t>
            </a:r>
            <a:endParaRPr lang="en-US" sz="3200" b="1" spc="239" dirty="0">
              <a:solidFill>
                <a:srgbClr val="FFC000"/>
              </a:solidFill>
              <a:latin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38299" y="2175197"/>
            <a:ext cx="15011399" cy="1027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98"/>
              </a:lnSpc>
            </a:pPr>
            <a:r>
              <a:rPr lang="uk-UA" sz="4000" dirty="0" smtClean="0">
                <a:solidFill>
                  <a:srgbClr val="FFFFFF"/>
                </a:solidFill>
                <a:latin typeface="The Seasons Italics"/>
              </a:rPr>
              <a:t>Твоя улюблена цитата або питання, яке б </a:t>
            </a:r>
            <a:r>
              <a:rPr lang="uk-UA" sz="4000" dirty="0" smtClean="0">
                <a:solidFill>
                  <a:srgbClr val="FFFFFF"/>
                </a:solidFill>
                <a:latin typeface="The Seasons Italics"/>
              </a:rPr>
              <a:t>хотів</a:t>
            </a:r>
            <a:r>
              <a:rPr lang="uk-UA" sz="4000" dirty="0" smtClean="0">
                <a:solidFill>
                  <a:srgbClr val="FFFFFF"/>
                </a:solidFill>
                <a:latin typeface="Sitka Text" panose="02000505000000020004" pitchFamily="2" charset="0"/>
              </a:rPr>
              <a:t>/</a:t>
            </a:r>
            <a:r>
              <a:rPr lang="uk-UA" sz="4000" dirty="0" smtClean="0">
                <a:solidFill>
                  <a:srgbClr val="FFFFFF"/>
                </a:solidFill>
                <a:latin typeface="The Seasons Italics"/>
              </a:rPr>
              <a:t>ла </a:t>
            </a:r>
            <a:r>
              <a:rPr lang="uk-UA" sz="4000" dirty="0" smtClean="0">
                <a:solidFill>
                  <a:srgbClr val="FFFFFF"/>
                </a:solidFill>
                <a:latin typeface="The Seasons Italics"/>
              </a:rPr>
              <a:t>поставити </a:t>
            </a:r>
            <a:endParaRPr lang="en-US" sz="4000" dirty="0">
              <a:solidFill>
                <a:srgbClr val="FFFFFF"/>
              </a:solidFill>
              <a:latin typeface="The Seasons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AutoShape 6"/>
          <p:cNvSpPr/>
          <p:nvPr/>
        </p:nvSpPr>
        <p:spPr>
          <a:xfrm rot="-5400000">
            <a:off x="6436215" y="5133975"/>
            <a:ext cx="6732877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6663732" y="4967879"/>
            <a:ext cx="1569395" cy="1569395"/>
          </a:xfrm>
          <a:custGeom>
            <a:avLst/>
            <a:gdLst/>
            <a:ahLst/>
            <a:cxnLst/>
            <a:rect l="l" t="t" r="r" b="b"/>
            <a:pathLst>
              <a:path w="1569395" h="1569395">
                <a:moveTo>
                  <a:pt x="0" y="0"/>
                </a:moveTo>
                <a:lnTo>
                  <a:pt x="1569395" y="0"/>
                </a:lnTo>
                <a:lnTo>
                  <a:pt x="1569395" y="1569395"/>
                </a:lnTo>
                <a:lnTo>
                  <a:pt x="0" y="15693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17307" y="2997133"/>
            <a:ext cx="8008015" cy="232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62"/>
              </a:lnSpc>
            </a:pPr>
            <a:r>
              <a:rPr lang="uk-UA" sz="9738" dirty="0" smtClean="0">
                <a:solidFill>
                  <a:srgbClr val="FFFFFF"/>
                </a:solidFill>
                <a:latin typeface="The Seasons Italics"/>
              </a:rPr>
              <a:t>Огляд презентації</a:t>
            </a:r>
            <a:endParaRPr lang="en-US" sz="9738" dirty="0">
              <a:solidFill>
                <a:srgbClr val="FFFFFF"/>
              </a:solidFill>
              <a:latin typeface="The Seasons Italic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786657" y="2420688"/>
            <a:ext cx="573233" cy="57323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A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786657" y="3275731"/>
            <a:ext cx="573233" cy="5732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B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786657" y="4130773"/>
            <a:ext cx="573233" cy="57323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C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786657" y="4985816"/>
            <a:ext cx="573233" cy="573233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D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786657" y="5840859"/>
            <a:ext cx="573233" cy="573233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786657" y="6695901"/>
            <a:ext cx="573233" cy="57323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F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786657" y="7550944"/>
            <a:ext cx="573233" cy="573233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1101" tIns="51101" rIns="51101" bIns="51101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>
                  <a:solidFill>
                    <a:srgbClr val="FFFFFF"/>
                  </a:solidFill>
                  <a:latin typeface="Montserrat"/>
                </a:rPr>
                <a:t>G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зміст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1795436" y="2481478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Місце проживання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1795436" y="3336520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Родина/друзі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1813365" y="7633546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Роздуми над прочитаним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1764060" y="4226800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Портрет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11764060" y="5134360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Риси характеру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1764060" y="5950310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Моя історія, цікаві факти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1795436" y="6791928"/>
            <a:ext cx="5252116" cy="40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3"/>
              </a:lnSpc>
            </a:pPr>
            <a:r>
              <a:rPr lang="uk-UA" sz="2352" b="1" dirty="0" smtClean="0">
                <a:solidFill>
                  <a:srgbClr val="FFFFFF"/>
                </a:solidFill>
                <a:latin typeface="Montserrat"/>
              </a:rPr>
              <a:t>Я у мистецтві</a:t>
            </a:r>
            <a:endParaRPr lang="en-US" sz="2352" b="1" dirty="0">
              <a:solidFill>
                <a:srgbClr val="FFFFFF"/>
              </a:solidFill>
              <a:latin typeface="Montserrat"/>
            </a:endParaRPr>
          </a:p>
        </p:txBody>
      </p:sp>
      <p:pic>
        <p:nvPicPr>
          <p:cNvPr id="41" name="Рисунок 4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8318" y="4847818"/>
            <a:ext cx="591363" cy="591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1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24086" cy="10287000"/>
            <a:chOff x="0" y="0"/>
            <a:chExt cx="9654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25000" r="70315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979085" y="3379587"/>
            <a:ext cx="6605009" cy="4774533"/>
            <a:chOff x="0" y="0"/>
            <a:chExt cx="5265420" cy="3806190"/>
          </a:xfrm>
        </p:grpSpPr>
        <p:sp>
          <p:nvSpPr>
            <p:cNvPr id="8" name="Freeform 8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5"/>
              <a:stretch>
                <a:fillRect t="-54020" b="-54020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744083" y="3331962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2" y="0"/>
                </a:lnTo>
                <a:lnTo>
                  <a:pt x="1840012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AutoShape 11"/>
          <p:cNvSpPr/>
          <p:nvPr/>
        </p:nvSpPr>
        <p:spPr>
          <a:xfrm>
            <a:off x="9333568" y="5367073"/>
            <a:ext cx="6537667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4596397" y="1932787"/>
            <a:ext cx="9244728" cy="100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3"/>
              </a:lnSpc>
            </a:pPr>
            <a:r>
              <a:rPr lang="uk-UA" sz="8366" dirty="0" smtClean="0">
                <a:solidFill>
                  <a:srgbClr val="FFFFFF"/>
                </a:solidFill>
                <a:latin typeface="The Seasons Italics"/>
              </a:rPr>
              <a:t>Це я ;)</a:t>
            </a:r>
            <a:endParaRPr lang="en-US" sz="8366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333568" y="5852848"/>
            <a:ext cx="6309988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89"/>
              </a:lnSpc>
            </a:pPr>
            <a:r>
              <a:rPr lang="uk-UA" sz="2278" dirty="0" smtClean="0">
                <a:solidFill>
                  <a:srgbClr val="FFFFFF"/>
                </a:solidFill>
                <a:latin typeface="Montserrat"/>
              </a:rPr>
              <a:t>Девіз, цитата до твоєї роботи</a:t>
            </a:r>
          </a:p>
          <a:p>
            <a:pPr>
              <a:lnSpc>
                <a:spcPts val="3189"/>
              </a:lnSpc>
            </a:pPr>
            <a:endParaRPr lang="uk-UA" sz="2278" dirty="0" smtClean="0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189"/>
              </a:lnSpc>
            </a:pPr>
            <a:r>
              <a:rPr lang="uk-UA" sz="2278" dirty="0" smtClean="0">
                <a:solidFill>
                  <a:srgbClr val="FFFFFF"/>
                </a:solidFill>
                <a:latin typeface="Montserrat"/>
              </a:rPr>
              <a:t>Настрій на початку роботи</a:t>
            </a:r>
            <a:endParaRPr lang="en-US" sz="2278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333568" y="4017762"/>
            <a:ext cx="7218704" cy="745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35"/>
              </a:lnSpc>
            </a:pPr>
            <a:r>
              <a:rPr lang="uk-UA" sz="6193" dirty="0" smtClean="0">
                <a:solidFill>
                  <a:srgbClr val="FFFFFF"/>
                </a:solidFill>
                <a:latin typeface="The Seasons"/>
              </a:rPr>
              <a:t>Прізвище, ім</a:t>
            </a:r>
            <a:r>
              <a:rPr lang="en-US" sz="6193" dirty="0" smtClean="0">
                <a:solidFill>
                  <a:srgbClr val="FFFFFF"/>
                </a:solidFill>
                <a:latin typeface="The Seasons"/>
              </a:rPr>
              <a:t>’</a:t>
            </a:r>
            <a:r>
              <a:rPr lang="uk-UA" sz="6193" dirty="0" smtClean="0">
                <a:solidFill>
                  <a:srgbClr val="FFFFFF"/>
                </a:solidFill>
                <a:latin typeface="The Seasons"/>
              </a:rPr>
              <a:t>я </a:t>
            </a:r>
            <a:endParaRPr lang="en-US" sz="6193" dirty="0">
              <a:solidFill>
                <a:srgbClr val="FFFFFF"/>
              </a:solidFill>
              <a:latin typeface="The Seaso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333568" y="4802181"/>
            <a:ext cx="5714766" cy="396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6"/>
              </a:lnSpc>
            </a:pPr>
            <a:r>
              <a:rPr lang="uk-UA" sz="2454" dirty="0" smtClean="0">
                <a:solidFill>
                  <a:srgbClr val="FFFFFF"/>
                </a:solidFill>
                <a:latin typeface="Montserrat Classic"/>
              </a:rPr>
              <a:t>Клас </a:t>
            </a:r>
            <a:endParaRPr lang="en-US" sz="2454" dirty="0">
              <a:solidFill>
                <a:srgbClr val="FFFFFF"/>
              </a:solidFill>
              <a:latin typeface="Montserrat Classic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683868" y="6657166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1" y="0"/>
                </a:lnTo>
                <a:lnTo>
                  <a:pt x="1840011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7580272" y="0"/>
            <a:ext cx="724086" cy="10287000"/>
            <a:chOff x="0" y="0"/>
            <a:chExt cx="965448" cy="137160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53200" r="42116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19" name="TextBox 19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91181" y="672465"/>
            <a:ext cx="613447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1900" b="1" spc="239" dirty="0" smtClean="0">
                <a:solidFill>
                  <a:srgbClr val="FFFFFF"/>
                </a:solidFill>
                <a:latin typeface="Montserrat"/>
              </a:rPr>
              <a:t>ЗНАЙОМТЕСЯ, ЦЕ Я!</a:t>
            </a:r>
            <a:endParaRPr lang="en-US" sz="19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3" name="Прямокутник 22"/>
          <p:cNvSpPr/>
          <p:nvPr/>
        </p:nvSpPr>
        <p:spPr>
          <a:xfrm>
            <a:off x="1654759" y="2613732"/>
            <a:ext cx="36268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chemeClr val="bg1"/>
                </a:solidFill>
              </a:rPr>
              <a:t>Тут буде твоє  фото ;)</a:t>
            </a:r>
            <a:endParaRPr lang="uk-UA" sz="2400" b="1" dirty="0"/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8">
            <a:clrChange>
              <a:clrFrom>
                <a:srgbClr val="211F20"/>
              </a:clrFrom>
              <a:clrTo>
                <a:srgbClr val="211F20">
                  <a:alpha val="0"/>
                </a:srgbClr>
              </a:clrTo>
            </a:clrChange>
          </a:blip>
          <a:stretch>
            <a:fillRect/>
          </a:stretch>
        </p:blipFill>
        <p:spPr>
          <a:xfrm rot="14242856">
            <a:off x="1349855" y="2895330"/>
            <a:ext cx="1991228" cy="19912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37" b="-3037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541800" y="3774427"/>
            <a:ext cx="6124425" cy="4427135"/>
            <a:chOff x="0" y="0"/>
            <a:chExt cx="660400" cy="4773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0400" cy="477380"/>
            </a:xfrm>
            <a:custGeom>
              <a:avLst/>
              <a:gdLst/>
              <a:ahLst/>
              <a:cxnLst/>
              <a:rect l="l" t="t" r="r" b="b"/>
              <a:pathLst>
                <a:path w="660400" h="47738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1051"/>
                  </a:cubicBezTo>
                  <a:lnTo>
                    <a:pt x="660400" y="399216"/>
                  </a:lnTo>
                  <a:cubicBezTo>
                    <a:pt x="660400" y="442385"/>
                    <a:pt x="625405" y="477380"/>
                    <a:pt x="582236" y="477380"/>
                  </a:cubicBezTo>
                  <a:lnTo>
                    <a:pt x="78106" y="477380"/>
                  </a:lnTo>
                  <a:cubicBezTo>
                    <a:pt x="57391" y="477380"/>
                    <a:pt x="37525" y="469151"/>
                    <a:pt x="22877" y="454503"/>
                  </a:cubicBezTo>
                  <a:cubicBezTo>
                    <a:pt x="8229" y="439856"/>
                    <a:pt x="0" y="419989"/>
                    <a:pt x="0" y="399274"/>
                  </a:cubicBezTo>
                  <a:lnTo>
                    <a:pt x="0" y="321167"/>
                  </a:lnTo>
                  <a:cubicBezTo>
                    <a:pt x="1782" y="185660"/>
                    <a:pt x="93019" y="64045"/>
                    <a:pt x="220252" y="19070"/>
                  </a:cubicBezTo>
                  <a:lnTo>
                    <a:pt x="220252" y="190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88900"/>
              <a:ext cx="660400" cy="3884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621774" y="3774427"/>
            <a:ext cx="6124425" cy="4427135"/>
            <a:chOff x="0" y="0"/>
            <a:chExt cx="660400" cy="4773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60400" cy="477380"/>
            </a:xfrm>
            <a:custGeom>
              <a:avLst/>
              <a:gdLst/>
              <a:ahLst/>
              <a:cxnLst/>
              <a:rect l="l" t="t" r="r" b="b"/>
              <a:pathLst>
                <a:path w="660400" h="47738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1051"/>
                  </a:cubicBezTo>
                  <a:lnTo>
                    <a:pt x="660400" y="399216"/>
                  </a:lnTo>
                  <a:cubicBezTo>
                    <a:pt x="660400" y="442385"/>
                    <a:pt x="625405" y="477380"/>
                    <a:pt x="582236" y="477380"/>
                  </a:cubicBezTo>
                  <a:lnTo>
                    <a:pt x="78106" y="477380"/>
                  </a:lnTo>
                  <a:cubicBezTo>
                    <a:pt x="57391" y="477380"/>
                    <a:pt x="37525" y="469151"/>
                    <a:pt x="22877" y="454503"/>
                  </a:cubicBezTo>
                  <a:cubicBezTo>
                    <a:pt x="8229" y="439856"/>
                    <a:pt x="0" y="419989"/>
                    <a:pt x="0" y="399274"/>
                  </a:cubicBezTo>
                  <a:lnTo>
                    <a:pt x="0" y="321167"/>
                  </a:lnTo>
                  <a:cubicBezTo>
                    <a:pt x="1782" y="185660"/>
                    <a:pt x="93019" y="64045"/>
                    <a:pt x="220252" y="19070"/>
                  </a:cubicBezTo>
                  <a:lnTo>
                    <a:pt x="220252" y="190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88900"/>
              <a:ext cx="660400" cy="3884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139993" y="2140325"/>
            <a:ext cx="8008015" cy="1009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16"/>
              </a:lnSpc>
            </a:pPr>
            <a:r>
              <a:rPr lang="uk-UA" sz="8369" dirty="0" smtClean="0">
                <a:solidFill>
                  <a:srgbClr val="FFFFFF"/>
                </a:solidFill>
                <a:latin typeface="The Seasons Italics"/>
              </a:rPr>
              <a:t>Назва </a:t>
            </a:r>
            <a:endParaRPr lang="en-US" sz="8369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МІСЦЕ ПРОЖИВАННЯ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971800" y="7526679"/>
            <a:ext cx="4968298" cy="332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4"/>
              </a:lnSpc>
            </a:pPr>
            <a:r>
              <a:rPr lang="uk-UA" sz="2010" dirty="0" smtClean="0">
                <a:solidFill>
                  <a:srgbClr val="FFFFFF"/>
                </a:solidFill>
                <a:latin typeface="Montserrat"/>
              </a:rPr>
              <a:t>Підпис під малюнком</a:t>
            </a:r>
            <a:endParaRPr lang="en-US" sz="201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415212" y="7347879"/>
            <a:ext cx="4968298" cy="332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4"/>
              </a:lnSpc>
            </a:pPr>
            <a:r>
              <a:rPr lang="uk-UA" sz="2010" dirty="0">
                <a:solidFill>
                  <a:srgbClr val="FFFFFF"/>
                </a:solidFill>
                <a:latin typeface="Montserrat"/>
              </a:rPr>
              <a:t>Підпис під малюнком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1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24086" cy="10287000"/>
            <a:chOff x="0" y="0"/>
            <a:chExt cx="9654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47791" r="47791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7580272" y="0"/>
            <a:ext cx="724086" cy="10287000"/>
            <a:chOff x="0" y="0"/>
            <a:chExt cx="965448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77765" r="17817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9" name="AutoShape 9"/>
          <p:cNvSpPr/>
          <p:nvPr/>
        </p:nvSpPr>
        <p:spPr>
          <a:xfrm rot="-5400000">
            <a:off x="5787086" y="5133975"/>
            <a:ext cx="6732877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1181" y="672465"/>
            <a:ext cx="6134472" cy="36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РОДИНА, ДРУЗІ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2325176" y="2065502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2" y="0"/>
                </a:lnTo>
                <a:lnTo>
                  <a:pt x="1840012" y="1840011"/>
                </a:lnTo>
                <a:lnTo>
                  <a:pt x="0" y="18400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4297025" y="3665049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2" y="0"/>
                </a:lnTo>
                <a:lnTo>
                  <a:pt x="1840012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2816469" y="2084553"/>
            <a:ext cx="4372866" cy="3160994"/>
            <a:chOff x="0" y="0"/>
            <a:chExt cx="5265420" cy="3806190"/>
          </a:xfrm>
        </p:grpSpPr>
        <p:sp>
          <p:nvSpPr>
            <p:cNvPr id="17" name="Freeform 17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7"/>
              <a:stretch>
                <a:fillRect l="-4075" r="-4075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715647" y="5636709"/>
            <a:ext cx="6574510" cy="651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9"/>
              </a:lnSpc>
            </a:pPr>
            <a:r>
              <a:rPr lang="uk-UA" sz="5427" dirty="0" smtClean="0">
                <a:solidFill>
                  <a:srgbClr val="FFFFFF"/>
                </a:solidFill>
                <a:latin typeface="The Seasons Italics"/>
              </a:rPr>
              <a:t>РОДИНА</a:t>
            </a:r>
            <a:endParaRPr lang="en-US" sz="5427" dirty="0">
              <a:solidFill>
                <a:srgbClr val="FFFFFF"/>
              </a:solidFill>
              <a:latin typeface="The Seasons Italics"/>
            </a:endParaRPr>
          </a:p>
        </p:txBody>
      </p: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098664" y="2084553"/>
            <a:ext cx="4372866" cy="3160994"/>
            <a:chOff x="0" y="0"/>
            <a:chExt cx="5265420" cy="3806190"/>
          </a:xfrm>
        </p:grpSpPr>
        <p:sp>
          <p:nvSpPr>
            <p:cNvPr id="22" name="Freeform 22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8"/>
              <a:stretch>
                <a:fillRect l="-4075" r="-4075"/>
              </a:stretch>
            </a:blip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9997842" y="5636709"/>
            <a:ext cx="6574510" cy="651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9"/>
              </a:lnSpc>
            </a:pPr>
            <a:r>
              <a:rPr lang="uk-UA" sz="5427" dirty="0" smtClean="0">
                <a:solidFill>
                  <a:srgbClr val="FFFFFF"/>
                </a:solidFill>
                <a:latin typeface="The Seasons Italics"/>
              </a:rPr>
              <a:t>ДРУЗІ</a:t>
            </a:r>
            <a:endParaRPr lang="en-US" sz="5427" dirty="0">
              <a:solidFill>
                <a:srgbClr val="FFFFFF"/>
              </a:solidFill>
              <a:latin typeface="The Seasons Itali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5188" y="7200900"/>
            <a:ext cx="1055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 smtClean="0">
                <a:solidFill>
                  <a:schemeClr val="bg1"/>
                </a:solidFill>
                <a:latin typeface="Montserrat" panose="020B0604020202020204" charset="-52"/>
              </a:rPr>
              <a:t>Текст</a:t>
            </a:r>
            <a:endParaRPr lang="uk-UA" sz="2400" dirty="0">
              <a:solidFill>
                <a:schemeClr val="bg1"/>
              </a:solidFill>
              <a:latin typeface="Montserrat" panose="020B0604020202020204" charset="-5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860397" y="7200899"/>
            <a:ext cx="1055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 smtClean="0">
                <a:solidFill>
                  <a:schemeClr val="bg1"/>
                </a:solidFill>
                <a:latin typeface="Montserrat" panose="020B0604020202020204" charset="-52"/>
              </a:rPr>
              <a:t>Текст</a:t>
            </a:r>
            <a:endParaRPr lang="uk-UA" sz="2400" dirty="0">
              <a:solidFill>
                <a:schemeClr val="bg1"/>
              </a:solidFill>
              <a:latin typeface="Montserrat" panose="020B0604020202020204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1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24086" cy="10287000"/>
            <a:chOff x="0" y="0"/>
            <a:chExt cx="9654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25000" r="70315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979085" y="3379587"/>
            <a:ext cx="6605009" cy="4774533"/>
            <a:chOff x="0" y="0"/>
            <a:chExt cx="5265420" cy="3806190"/>
          </a:xfrm>
        </p:grpSpPr>
        <p:sp>
          <p:nvSpPr>
            <p:cNvPr id="8" name="Freeform 8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5"/>
              <a:stretch>
                <a:fillRect t="-54020" b="-54020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744083" y="3331962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2" y="0"/>
                </a:lnTo>
                <a:lnTo>
                  <a:pt x="1840012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AutoShape 11"/>
          <p:cNvSpPr/>
          <p:nvPr/>
        </p:nvSpPr>
        <p:spPr>
          <a:xfrm>
            <a:off x="9601200" y="7886700"/>
            <a:ext cx="6537667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9561918" y="3833578"/>
            <a:ext cx="6309988" cy="37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89"/>
              </a:lnSpc>
            </a:pPr>
            <a:r>
              <a:rPr lang="uk-UA" sz="2278" dirty="0" smtClean="0">
                <a:solidFill>
                  <a:srgbClr val="FFFFFF"/>
                </a:solidFill>
                <a:latin typeface="Montserrat"/>
              </a:rPr>
              <a:t>Цитати до опису зовнішності </a:t>
            </a:r>
            <a:endParaRPr lang="en-US" sz="2278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683868" y="6657166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1" y="0"/>
                </a:lnTo>
                <a:lnTo>
                  <a:pt x="1840011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7580272" y="0"/>
            <a:ext cx="724086" cy="10287000"/>
            <a:chOff x="0" y="0"/>
            <a:chExt cx="965448" cy="137160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53200" r="42116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19" name="TextBox 19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91181" y="672465"/>
            <a:ext cx="613447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1900" b="1" spc="239" dirty="0">
                <a:solidFill>
                  <a:srgbClr val="FFFFFF"/>
                </a:solidFill>
                <a:latin typeface="Montserrat"/>
              </a:rPr>
              <a:t>П</a:t>
            </a:r>
            <a:r>
              <a:rPr lang="uk-UA" sz="1900" b="1" spc="239" dirty="0" smtClean="0">
                <a:solidFill>
                  <a:srgbClr val="FFFFFF"/>
                </a:solidFill>
                <a:latin typeface="Montserrat"/>
              </a:rPr>
              <a:t>ОРТРЕТ</a:t>
            </a:r>
            <a:endParaRPr lang="en-US" sz="19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3" name="Прямокутник 22"/>
          <p:cNvSpPr/>
          <p:nvPr/>
        </p:nvSpPr>
        <p:spPr>
          <a:xfrm>
            <a:off x="1465729" y="1819486"/>
            <a:ext cx="52783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chemeClr val="bg1"/>
                </a:solidFill>
              </a:rPr>
              <a:t>Тут буде  фото Ромео/Джульєтти ;) Спробуй згенерувати за допомогою штучного інтелекту</a:t>
            </a:r>
            <a:endParaRPr lang="uk-UA" sz="2400" b="1" dirty="0"/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8">
            <a:clrChange>
              <a:clrFrom>
                <a:srgbClr val="211F20"/>
              </a:clrFrom>
              <a:clrTo>
                <a:srgbClr val="211F20">
                  <a:alpha val="0"/>
                </a:srgbClr>
              </a:clrTo>
            </a:clrChange>
          </a:blip>
          <a:stretch>
            <a:fillRect/>
          </a:stretch>
        </p:blipFill>
        <p:spPr>
          <a:xfrm rot="14242856">
            <a:off x="1349855" y="2895330"/>
            <a:ext cx="1991228" cy="19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2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1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24086" cy="10287000"/>
            <a:chOff x="0" y="0"/>
            <a:chExt cx="9654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25000" r="70315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979085" y="3379587"/>
            <a:ext cx="6605009" cy="4774533"/>
            <a:chOff x="0" y="0"/>
            <a:chExt cx="5265420" cy="3806190"/>
          </a:xfrm>
        </p:grpSpPr>
        <p:sp>
          <p:nvSpPr>
            <p:cNvPr id="8" name="Freeform 8"/>
            <p:cNvSpPr/>
            <p:nvPr/>
          </p:nvSpPr>
          <p:spPr>
            <a:xfrm>
              <a:off x="15240" y="15240"/>
              <a:ext cx="5234940" cy="3774440"/>
            </a:xfrm>
            <a:custGeom>
              <a:avLst/>
              <a:gdLst/>
              <a:ahLst/>
              <a:cxnLst/>
              <a:rect l="l" t="t" r="r" b="b"/>
              <a:pathLst>
                <a:path w="5234940" h="3774440">
                  <a:moveTo>
                    <a:pt x="5234940" y="2413000"/>
                  </a:moveTo>
                  <a:lnTo>
                    <a:pt x="5234940" y="3201670"/>
                  </a:lnTo>
                  <a:cubicBezTo>
                    <a:pt x="5234940" y="3517900"/>
                    <a:pt x="4978400" y="3774440"/>
                    <a:pt x="4662170" y="3774440"/>
                  </a:cubicBezTo>
                  <a:lnTo>
                    <a:pt x="2617470" y="3774440"/>
                  </a:lnTo>
                  <a:lnTo>
                    <a:pt x="574040" y="3774440"/>
                  </a:lnTo>
                  <a:cubicBezTo>
                    <a:pt x="257810" y="3774440"/>
                    <a:pt x="0" y="3517900"/>
                    <a:pt x="0" y="3201670"/>
                  </a:cubicBezTo>
                  <a:lnTo>
                    <a:pt x="0" y="2413000"/>
                  </a:lnTo>
                  <a:cubicBezTo>
                    <a:pt x="0" y="1576070"/>
                    <a:pt x="875030" y="0"/>
                    <a:pt x="2617470" y="0"/>
                  </a:cubicBezTo>
                  <a:cubicBezTo>
                    <a:pt x="4359910" y="0"/>
                    <a:pt x="5234940" y="1576070"/>
                    <a:pt x="5234940" y="2413000"/>
                  </a:cubicBezTo>
                  <a:close/>
                </a:path>
              </a:pathLst>
            </a:custGeom>
            <a:blipFill>
              <a:blip r:embed="rId5"/>
              <a:stretch>
                <a:fillRect t="-54020" b="-54020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265420" cy="3806190"/>
            </a:xfrm>
            <a:custGeom>
              <a:avLst/>
              <a:gdLst/>
              <a:ahLst/>
              <a:cxnLst/>
              <a:rect l="l" t="t" r="r" b="b"/>
              <a:pathLst>
                <a:path w="5265420" h="3806190">
                  <a:moveTo>
                    <a:pt x="4676140" y="3806190"/>
                  </a:moveTo>
                  <a:lnTo>
                    <a:pt x="589280" y="3806190"/>
                  </a:lnTo>
                  <a:cubicBezTo>
                    <a:pt x="264160" y="3806190"/>
                    <a:pt x="0" y="3542030"/>
                    <a:pt x="0" y="3216910"/>
                  </a:cubicBezTo>
                  <a:lnTo>
                    <a:pt x="0" y="2428240"/>
                  </a:lnTo>
                  <a:cubicBezTo>
                    <a:pt x="0" y="1955800"/>
                    <a:pt x="259080" y="1355090"/>
                    <a:pt x="659130" y="897890"/>
                  </a:cubicBezTo>
                  <a:cubicBezTo>
                    <a:pt x="1018540" y="488950"/>
                    <a:pt x="1652270" y="0"/>
                    <a:pt x="2632710" y="0"/>
                  </a:cubicBezTo>
                  <a:cubicBezTo>
                    <a:pt x="3614420" y="0"/>
                    <a:pt x="4246880" y="488950"/>
                    <a:pt x="4606290" y="897890"/>
                  </a:cubicBezTo>
                  <a:cubicBezTo>
                    <a:pt x="5006340" y="1355090"/>
                    <a:pt x="5265420" y="1955800"/>
                    <a:pt x="5265420" y="2428240"/>
                  </a:cubicBezTo>
                  <a:lnTo>
                    <a:pt x="5265420" y="3216910"/>
                  </a:lnTo>
                  <a:cubicBezTo>
                    <a:pt x="5265420" y="3542030"/>
                    <a:pt x="5001260" y="3806190"/>
                    <a:pt x="4676140" y="3806190"/>
                  </a:cubicBezTo>
                  <a:close/>
                  <a:moveTo>
                    <a:pt x="2632710" y="31750"/>
                  </a:moveTo>
                  <a:cubicBezTo>
                    <a:pt x="1663700" y="31750"/>
                    <a:pt x="1037590" y="514350"/>
                    <a:pt x="683260" y="919480"/>
                  </a:cubicBezTo>
                  <a:cubicBezTo>
                    <a:pt x="287020" y="1370330"/>
                    <a:pt x="31750" y="1963420"/>
                    <a:pt x="31750" y="2428240"/>
                  </a:cubicBezTo>
                  <a:lnTo>
                    <a:pt x="31750" y="3216910"/>
                  </a:lnTo>
                  <a:cubicBezTo>
                    <a:pt x="31750" y="3524250"/>
                    <a:pt x="281940" y="3774440"/>
                    <a:pt x="589280" y="3774440"/>
                  </a:cubicBezTo>
                  <a:lnTo>
                    <a:pt x="4676140" y="3774440"/>
                  </a:lnTo>
                  <a:cubicBezTo>
                    <a:pt x="4983480" y="3774440"/>
                    <a:pt x="5233670" y="3524250"/>
                    <a:pt x="5233670" y="3216910"/>
                  </a:cubicBezTo>
                  <a:lnTo>
                    <a:pt x="5233670" y="2428240"/>
                  </a:lnTo>
                  <a:cubicBezTo>
                    <a:pt x="5233670" y="1963420"/>
                    <a:pt x="4978400" y="1370330"/>
                    <a:pt x="4582160" y="918210"/>
                  </a:cubicBezTo>
                  <a:cubicBezTo>
                    <a:pt x="4227830" y="514350"/>
                    <a:pt x="3601720" y="31750"/>
                    <a:pt x="2632710" y="31750"/>
                  </a:cubicBezTo>
                  <a:close/>
                </a:path>
              </a:pathLst>
            </a:custGeom>
            <a:solidFill>
              <a:srgbClr val="F1F2F2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744083" y="3331962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2" y="0"/>
                </a:lnTo>
                <a:lnTo>
                  <a:pt x="1840012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AutoShape 11"/>
          <p:cNvSpPr/>
          <p:nvPr/>
        </p:nvSpPr>
        <p:spPr>
          <a:xfrm>
            <a:off x="9601200" y="7886700"/>
            <a:ext cx="6537667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9296400" y="3833578"/>
            <a:ext cx="7239000" cy="1641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89"/>
              </a:lnSpc>
            </a:pPr>
            <a:r>
              <a:rPr lang="uk-UA" sz="2800" dirty="0" smtClean="0">
                <a:solidFill>
                  <a:srgbClr val="FFFFFF"/>
                </a:solidFill>
                <a:latin typeface="Montserrat"/>
              </a:rPr>
              <a:t>Якби тобі випала нагода екранізувати цей твір, то яких акторів ти </a:t>
            </a:r>
            <a:r>
              <a:rPr lang="uk-UA" sz="2800" dirty="0" smtClean="0">
                <a:solidFill>
                  <a:srgbClr val="FFFFFF"/>
                </a:solidFill>
                <a:latin typeface="Montserrat"/>
              </a:rPr>
              <a:t>запросив/ла </a:t>
            </a:r>
            <a:r>
              <a:rPr lang="uk-UA" sz="2800" dirty="0" smtClean="0">
                <a:solidFill>
                  <a:srgbClr val="FFFFFF"/>
                </a:solidFill>
                <a:latin typeface="Montserrat"/>
              </a:rPr>
              <a:t>б на роль </a:t>
            </a:r>
            <a:r>
              <a:rPr lang="uk-UA" sz="2800" dirty="0" smtClean="0">
                <a:solidFill>
                  <a:srgbClr val="FFFFFF"/>
                </a:solidFill>
                <a:latin typeface="Montserrat"/>
              </a:rPr>
              <a:t>Ромео чи Джульєтти? </a:t>
            </a:r>
            <a:r>
              <a:rPr lang="uk-UA" sz="2800" dirty="0" smtClean="0">
                <a:solidFill>
                  <a:srgbClr val="FFFFFF"/>
                </a:solidFill>
                <a:latin typeface="Montserrat"/>
              </a:rPr>
              <a:t>Чому?</a:t>
            </a:r>
            <a:endParaRPr lang="uk-UA" sz="2800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683868" y="6657166"/>
            <a:ext cx="1840012" cy="1840012"/>
          </a:xfrm>
          <a:custGeom>
            <a:avLst/>
            <a:gdLst/>
            <a:ahLst/>
            <a:cxnLst/>
            <a:rect l="l" t="t" r="r" b="b"/>
            <a:pathLst>
              <a:path w="1840012" h="1840012">
                <a:moveTo>
                  <a:pt x="0" y="0"/>
                </a:moveTo>
                <a:lnTo>
                  <a:pt x="1840011" y="0"/>
                </a:lnTo>
                <a:lnTo>
                  <a:pt x="1840011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7580272" y="0"/>
            <a:ext cx="724086" cy="10287000"/>
            <a:chOff x="0" y="0"/>
            <a:chExt cx="965448" cy="13716000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">
              <a:alphaModFix amt="64000"/>
            </a:blip>
            <a:srcRect l="53200" r="42116"/>
            <a:stretch>
              <a:fillRect/>
            </a:stretch>
          </p:blipFill>
          <p:spPr>
            <a:xfrm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id="19" name="TextBox 19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91181" y="672465"/>
            <a:ext cx="613447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1900" b="1" spc="239" dirty="0">
                <a:solidFill>
                  <a:srgbClr val="FFFFFF"/>
                </a:solidFill>
                <a:latin typeface="Montserrat"/>
              </a:rPr>
              <a:t>П</a:t>
            </a:r>
            <a:r>
              <a:rPr lang="uk-UA" sz="1900" b="1" spc="239" dirty="0" smtClean="0">
                <a:solidFill>
                  <a:srgbClr val="FFFFFF"/>
                </a:solidFill>
                <a:latin typeface="Montserrat"/>
              </a:rPr>
              <a:t>ОРТРЕТ</a:t>
            </a:r>
            <a:endParaRPr lang="en-US" sz="1900" b="1" spc="23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23" name="Прямокутник 22"/>
          <p:cNvSpPr/>
          <p:nvPr/>
        </p:nvSpPr>
        <p:spPr>
          <a:xfrm>
            <a:off x="1447800" y="2142650"/>
            <a:ext cx="4267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 smtClean="0">
                <a:solidFill>
                  <a:schemeClr val="bg1"/>
                </a:solidFill>
              </a:rPr>
              <a:t>Тут буде  фото </a:t>
            </a:r>
            <a:r>
              <a:rPr lang="uk-UA" sz="2400" b="1" dirty="0" smtClean="0">
                <a:solidFill>
                  <a:schemeClr val="bg1"/>
                </a:solidFill>
              </a:rPr>
              <a:t>АКТОРА/</a:t>
            </a:r>
            <a:r>
              <a:rPr lang="uk-UA" sz="2400" b="1" dirty="0" smtClean="0">
                <a:solidFill>
                  <a:schemeClr val="bg1"/>
                </a:solidFill>
              </a:rPr>
              <a:t>АКТОРКИ/</a:t>
            </a:r>
            <a:r>
              <a:rPr lang="uk-UA" sz="2400" b="1" dirty="0" smtClean="0">
                <a:solidFill>
                  <a:schemeClr val="bg1"/>
                </a:solidFill>
              </a:rPr>
              <a:t>АКТОРІВ </a:t>
            </a:r>
            <a:r>
              <a:rPr lang="uk-UA" sz="2400" b="1" dirty="0" smtClean="0">
                <a:solidFill>
                  <a:schemeClr val="bg1"/>
                </a:solidFill>
              </a:rPr>
              <a:t>;)</a:t>
            </a:r>
            <a:endParaRPr lang="uk-UA" sz="2400" b="1" dirty="0"/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8">
            <a:clrChange>
              <a:clrFrom>
                <a:srgbClr val="211F20"/>
              </a:clrFrom>
              <a:clrTo>
                <a:srgbClr val="211F20">
                  <a:alpha val="0"/>
                </a:srgbClr>
              </a:clrTo>
            </a:clrChange>
          </a:blip>
          <a:stretch>
            <a:fillRect/>
          </a:stretch>
        </p:blipFill>
        <p:spPr>
          <a:xfrm rot="14242856">
            <a:off x="1349855" y="2895330"/>
            <a:ext cx="1991228" cy="19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20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63" b="-36966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0" y="672465"/>
            <a:ext cx="1008161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РИСИ ХАРАКТЕРУ НА ПОЧАТКУ ТВОРУ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graphicFrame>
        <p:nvGraphicFramePr>
          <p:cNvPr id="23" name="Таблиця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350884"/>
              </p:ext>
            </p:extLst>
          </p:nvPr>
        </p:nvGraphicFramePr>
        <p:xfrm>
          <a:off x="1943099" y="1691179"/>
          <a:ext cx="14401800" cy="670560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7200900">
                  <a:extLst>
                    <a:ext uri="{9D8B030D-6E8A-4147-A177-3AD203B41FA5}">
                      <a16:colId xmlns:a16="http://schemas.microsoft.com/office/drawing/2014/main" val="1110529139"/>
                    </a:ext>
                  </a:extLst>
                </a:gridCol>
                <a:gridCol w="7200900">
                  <a:extLst>
                    <a:ext uri="{9D8B030D-6E8A-4147-A177-3AD203B41FA5}">
                      <a16:colId xmlns:a16="http://schemas.microsoft.com/office/drawing/2014/main" val="1990850755"/>
                    </a:ext>
                  </a:extLst>
                </a:gridCol>
              </a:tblGrid>
              <a:tr h="838201">
                <a:tc>
                  <a:txBody>
                    <a:bodyPr/>
                    <a:lstStyle/>
                    <a:p>
                      <a:pPr algn="ctr"/>
                      <a:r>
                        <a:rPr lang="uk-UA" sz="4400" dirty="0" smtClean="0"/>
                        <a:t>ЦИТАТА</a:t>
                      </a:r>
                      <a:endParaRPr lang="uk-UA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4400" dirty="0" smtClean="0"/>
                        <a:t>РИСА ХАРАКТЕРУ</a:t>
                      </a:r>
                      <a:endParaRPr lang="uk-UA" sz="4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937989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120311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92888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74995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581933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156367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036001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62545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63" b="-36966"/>
            </a:stretch>
          </a:blipFill>
        </p:spPr>
      </p:sp>
      <p:sp>
        <p:nvSpPr>
          <p:cNvPr id="3" name="AutoShape 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7047552" y="9356645"/>
            <a:ext cx="361269" cy="212355"/>
          </a:xfrm>
          <a:custGeom>
            <a:avLst/>
            <a:gdLst/>
            <a:ahLst/>
            <a:cxnLst/>
            <a:rect l="l" t="t" r="r" b="b"/>
            <a:pathLst>
              <a:path w="361269" h="212355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-39894" b="-12890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91181" y="9265655"/>
            <a:ext cx="2475295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1180" y="672465"/>
            <a:ext cx="1008161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uk-UA" sz="3200" b="1" spc="239" dirty="0" smtClean="0">
                <a:solidFill>
                  <a:srgbClr val="FFFFFF"/>
                </a:solidFill>
                <a:latin typeface="Montserrat"/>
              </a:rPr>
              <a:t>РИСИ ХАРАКТЕРУ В КІНЦІ ТВОРУ</a:t>
            </a:r>
            <a:endParaRPr lang="en-US" sz="3200" b="1" spc="239" dirty="0">
              <a:solidFill>
                <a:srgbClr val="FFFFFF"/>
              </a:solidFill>
              <a:latin typeface="Montserrat"/>
            </a:endParaRPr>
          </a:p>
        </p:txBody>
      </p:sp>
      <p:graphicFrame>
        <p:nvGraphicFramePr>
          <p:cNvPr id="23" name="Таблиця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7110993"/>
              </p:ext>
            </p:extLst>
          </p:nvPr>
        </p:nvGraphicFramePr>
        <p:xfrm>
          <a:off x="2128828" y="1633235"/>
          <a:ext cx="14401800" cy="670560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7200900">
                  <a:extLst>
                    <a:ext uri="{9D8B030D-6E8A-4147-A177-3AD203B41FA5}">
                      <a16:colId xmlns:a16="http://schemas.microsoft.com/office/drawing/2014/main" val="1110529139"/>
                    </a:ext>
                  </a:extLst>
                </a:gridCol>
                <a:gridCol w="7200900">
                  <a:extLst>
                    <a:ext uri="{9D8B030D-6E8A-4147-A177-3AD203B41FA5}">
                      <a16:colId xmlns:a16="http://schemas.microsoft.com/office/drawing/2014/main" val="1990850755"/>
                    </a:ext>
                  </a:extLst>
                </a:gridCol>
              </a:tblGrid>
              <a:tr h="838201">
                <a:tc>
                  <a:txBody>
                    <a:bodyPr/>
                    <a:lstStyle/>
                    <a:p>
                      <a:pPr algn="ctr"/>
                      <a:r>
                        <a:rPr lang="uk-UA" sz="4000" dirty="0" smtClean="0"/>
                        <a:t>ЦИТАТА</a:t>
                      </a:r>
                      <a:endParaRPr lang="uk-UA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4000" dirty="0" smtClean="0"/>
                        <a:t>РИСА ХАРАКТЕРУ</a:t>
                      </a:r>
                      <a:endParaRPr lang="uk-UA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937989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120311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92888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74995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581933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156367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52454"/>
                  </a:ext>
                </a:extLst>
              </a:tr>
              <a:tr h="838201">
                <a:tc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59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471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313</Words>
  <Application>Microsoft Office PowerPoint</Application>
  <PresentationFormat>Довільний</PresentationFormat>
  <Paragraphs>91</Paragraphs>
  <Slides>15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15</vt:i4>
      </vt:variant>
    </vt:vector>
  </HeadingPairs>
  <TitlesOfParts>
    <vt:vector size="24" baseType="lpstr">
      <vt:lpstr>Calibri</vt:lpstr>
      <vt:lpstr>The Seasons Italics</vt:lpstr>
      <vt:lpstr>Snap ITC</vt:lpstr>
      <vt:lpstr>Arial</vt:lpstr>
      <vt:lpstr>Sitka Text</vt:lpstr>
      <vt:lpstr>Montserrat</vt:lpstr>
      <vt:lpstr>Montserrat Classic</vt:lpstr>
      <vt:lpstr>The Seasons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Brown Minimal Organic Creative Project Presentation</dc:title>
  <cp:lastModifiedBy>Iрина</cp:lastModifiedBy>
  <cp:revision>21</cp:revision>
  <dcterms:created xsi:type="dcterms:W3CDTF">2006-08-16T00:00:00Z</dcterms:created>
  <dcterms:modified xsi:type="dcterms:W3CDTF">2024-10-12T21:24:31Z</dcterms:modified>
  <dc:identifier>DAF9EPXRlEg</dc:identifier>
</cp:coreProperties>
</file>

<file path=docProps/thumbnail.jpeg>
</file>